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6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FC4"/>
    <a:srgbClr val="DA3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12" autoAdjust="0"/>
    <p:restoredTop sz="94660"/>
  </p:normalViewPr>
  <p:slideViewPr>
    <p:cSldViewPr snapToGrid="0">
      <p:cViewPr>
        <p:scale>
          <a:sx n="75" d="100"/>
          <a:sy n="75" d="100"/>
        </p:scale>
        <p:origin x="69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4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1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2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9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6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5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4F777-277B-4497-B945-6BEC05E2E83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29CAD-3986-4226-9315-7C9BFC5B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1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22" y="2092962"/>
            <a:ext cx="4658756" cy="19202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70292" y="5015206"/>
            <a:ext cx="235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Drăgușin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Răzvan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gr. 406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Gheorghe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Ionu</a:t>
            </a:r>
            <a:r>
              <a:rPr lang="ro-R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ț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gr. 406</a:t>
            </a: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Mesteacăn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Ștefan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gr. 406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Vasile Clara, gr. 406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ro-RO" dirty="0" smtClean="0"/>
              <a:t>	</a:t>
            </a:r>
            <a:r>
              <a:rPr lang="en-US" dirty="0" err="1" smtClean="0"/>
              <a:t>Potrivit</a:t>
            </a:r>
            <a:r>
              <a:rPr lang="en-US" dirty="0" smtClean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studiu</a:t>
            </a:r>
            <a:r>
              <a:rPr lang="en-US" dirty="0"/>
              <a:t> de </a:t>
            </a:r>
            <a:r>
              <a:rPr lang="en-US" dirty="0" err="1"/>
              <a:t>specialitate</a:t>
            </a:r>
            <a:r>
              <a:rPr lang="en-US" dirty="0"/>
              <a:t> Reveal Marketing Research, </a:t>
            </a:r>
            <a:r>
              <a:rPr lang="en-US" dirty="0" err="1"/>
              <a:t>peste</a:t>
            </a:r>
            <a:r>
              <a:rPr lang="en-US" dirty="0"/>
              <a:t> un </a:t>
            </a:r>
            <a:r>
              <a:rPr lang="en-US" dirty="0" err="1"/>
              <a:t>sfert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români</a:t>
            </a:r>
            <a:r>
              <a:rPr lang="en-US" dirty="0"/>
              <a:t> se tem de </a:t>
            </a:r>
            <a:r>
              <a:rPr lang="en-US" dirty="0" err="1"/>
              <a:t>furtul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personale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</a:t>
            </a:r>
            <a:r>
              <a:rPr lang="en-US" dirty="0" err="1"/>
              <a:t>aceea</a:t>
            </a:r>
            <a:r>
              <a:rPr lang="en-US" dirty="0"/>
              <a:t> nu </a:t>
            </a:r>
            <a:r>
              <a:rPr lang="en-US" dirty="0" err="1"/>
              <a:t>efectuează</a:t>
            </a:r>
            <a:r>
              <a:rPr lang="en-US" dirty="0"/>
              <a:t> </a:t>
            </a:r>
            <a:r>
              <a:rPr lang="en-US" dirty="0" err="1"/>
              <a:t>plăți</a:t>
            </a:r>
            <a:r>
              <a:rPr lang="en-US" dirty="0"/>
              <a:t> online </a:t>
            </a:r>
            <a:r>
              <a:rPr lang="en-US" dirty="0" err="1"/>
              <a:t>și</a:t>
            </a:r>
            <a:r>
              <a:rPr lang="en-US" dirty="0"/>
              <a:t> nu </a:t>
            </a:r>
            <a:r>
              <a:rPr lang="en-US" dirty="0" err="1"/>
              <a:t>utilizează</a:t>
            </a:r>
            <a:r>
              <a:rPr lang="en-US" dirty="0"/>
              <a:t> </a:t>
            </a:r>
            <a:r>
              <a:rPr lang="en-US" dirty="0" err="1"/>
              <a:t>serviciile</a:t>
            </a:r>
            <a:r>
              <a:rPr lang="en-US" dirty="0"/>
              <a:t> de mobile banking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tranzacţiile</a:t>
            </a:r>
            <a:r>
              <a:rPr lang="en-US" dirty="0"/>
              <a:t> </a:t>
            </a:r>
            <a:r>
              <a:rPr lang="en-US" dirty="0" err="1"/>
              <a:t>bancare</a:t>
            </a:r>
            <a:r>
              <a:rPr lang="en-US" dirty="0" smtClean="0"/>
              <a:t>.</a:t>
            </a:r>
            <a:endParaRPr lang="ro-RO" dirty="0"/>
          </a:p>
          <a:p>
            <a:pPr marL="0" indent="0" algn="just">
              <a:lnSpc>
                <a:spcPct val="160000"/>
              </a:lnSpc>
              <a:buNone/>
            </a:pPr>
            <a:r>
              <a:rPr lang="ro-RO" dirty="0" smtClean="0"/>
              <a:t>	Pentru </a:t>
            </a:r>
            <a:r>
              <a:rPr lang="ro-RO" dirty="0" smtClean="0"/>
              <a:t>a combate această problemă, Food Swipe propune o strategie de marketing ce pune accentul pe încredere, securitate și ușurința cu care se pot realiza comenzile cu plată online. </a:t>
            </a:r>
            <a:endParaRPr lang="ro-RO" dirty="0"/>
          </a:p>
          <a:p>
            <a:pPr marL="0" indent="0" algn="just">
              <a:lnSpc>
                <a:spcPct val="160000"/>
              </a:lnSpc>
              <a:buNone/>
            </a:pPr>
            <a:r>
              <a:rPr lang="ro-RO" dirty="0" smtClean="0"/>
              <a:t>	De </a:t>
            </a:r>
            <a:r>
              <a:rPr lang="ro-RO" dirty="0" smtClean="0"/>
              <a:t>asemenea, se oferă posibilitatea de a plăti comanda, cash sau cu cardul, în momentul în care aceasta este livrată.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69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Posibilități de plată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60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69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Echipa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584659" y="1838959"/>
            <a:ext cx="2197040" cy="240792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" t="9333" r="404" b="19466"/>
          <a:stretch/>
        </p:blipFill>
        <p:spPr>
          <a:xfrm>
            <a:off x="3351948" y="1838958"/>
            <a:ext cx="2230169" cy="2407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5"/>
          <a:stretch/>
        </p:blipFill>
        <p:spPr>
          <a:xfrm>
            <a:off x="6152366" y="1838958"/>
            <a:ext cx="2208966" cy="2397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75"/>
          <a:stretch/>
        </p:blipFill>
        <p:spPr>
          <a:xfrm>
            <a:off x="8931581" y="1838957"/>
            <a:ext cx="2203939" cy="23774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779" y="460248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B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ackend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 developer &amp; 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D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atabase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 architect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16347" y="4602478"/>
            <a:ext cx="24384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UI/UX D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esigner &amp; Frontend developer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7629" y="4602478"/>
            <a:ext cx="24384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DevOps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D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eveloper &amp; Project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M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anager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4243" y="4602478"/>
            <a:ext cx="24384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QA &amp; A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utomation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T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ester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D</a:t>
            </a:r>
            <a:r>
              <a:rPr lang="ro-RO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eveloper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3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98089" y="2753360"/>
            <a:ext cx="5795822" cy="145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6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Vă mulțumim!</a:t>
            </a:r>
            <a:endParaRPr lang="en-US" sz="6600" spc="3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1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0766" y="1525624"/>
            <a:ext cx="10290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Conform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unui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studiu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realizat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de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către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Karen S. Hamrick,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un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om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obișnuit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pierde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în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medie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, 17.25 minute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pe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drumul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către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un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magazin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, la care se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mai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adaugă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și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timpul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pierdut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prin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magazin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cu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scopul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de 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găsi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ingredientele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necesare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preparării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unei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mese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.</a:t>
            </a:r>
            <a:endParaRPr lang="ro-RO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48" y="3956098"/>
            <a:ext cx="2150472" cy="2150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090" y="81782"/>
            <a:ext cx="346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Problema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1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2275" y="2086509"/>
            <a:ext cx="5613725" cy="289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Food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Swipe are ca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scop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eliminarea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acestui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pierdut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o-RO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livrarea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direct la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ușa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clientului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ingredientelor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necesare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găti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gustoasă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precum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unui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bucătar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profesionist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346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Soluția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08" y="1381861"/>
            <a:ext cx="4302288" cy="43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5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413" y="1044164"/>
            <a:ext cx="10503174" cy="156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Utiliz</a:t>
            </a:r>
            <a:r>
              <a:rPr lang="ro-RO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ând aplicația 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Food Swipe</a:t>
            </a:r>
            <a:r>
              <a:rPr lang="ro-RO" sz="2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clienții își vor selecta produsele dorite (rețetele) și le vor adăuga </a:t>
            </a:r>
            <a:r>
              <a:rPr lang="ro-RO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în coș. Pentru fiecare produs selectat le vor fi livrate toate ingredientele necesare în cantitățile dorite, evitându-se risipa. </a:t>
            </a:r>
            <a:endParaRPr lang="ro-RO" sz="2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346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Soluția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0" t="929"/>
          <a:stretch/>
        </p:blipFill>
        <p:spPr>
          <a:xfrm>
            <a:off x="2020972" y="3002252"/>
            <a:ext cx="1621709" cy="3437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6" t="420"/>
          <a:stretch/>
        </p:blipFill>
        <p:spPr>
          <a:xfrm>
            <a:off x="5149838" y="3002251"/>
            <a:ext cx="1607843" cy="3433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38" y="3002320"/>
            <a:ext cx="1612801" cy="3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7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175022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o-R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Îți poți prepara singur </a:t>
            </a:r>
            <a:r>
              <a:rPr lang="ro-R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mâncarea </a:t>
            </a:r>
            <a:r>
              <a:rPr lang="ro-R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aleasă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o-R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Interacțiunea angajaților cu ingredientele este minimă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o-R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Eliminăm risipa de produse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o-R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Costuri scăzute pentru o masă ca la restaurant</a:t>
            </a:r>
          </a:p>
          <a:p>
            <a:pPr algn="just">
              <a:buFontTx/>
              <a:buChar char="-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5210" y="76894"/>
            <a:ext cx="519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De ce Food Swipe?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6" y="3576319"/>
            <a:ext cx="328168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599" y="1725307"/>
            <a:ext cx="4240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În </a:t>
            </a: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ceea ce privește gătitul propriu-zis, utilizatorilor le sunt puse la dispoziție, în aplicație, intrucțiuni video în care sunt atent prezentați toți pașii de către bucătarii noștri profesioniști.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346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Indicații video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85" y="1127761"/>
            <a:ext cx="1840155" cy="5367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8"/>
          <a:stretch/>
        </p:blipFill>
        <p:spPr>
          <a:xfrm>
            <a:off x="8807479" y="1129615"/>
            <a:ext cx="1840155" cy="45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3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041" y="1111384"/>
            <a:ext cx="9979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Spre </a:t>
            </a: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deosebire de food deliver-ul obișnuit, Food Swipe îți oferă posibilitatea să pregătești o masă ca la restaurant, chiar la tine acasă.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5210" y="76894"/>
            <a:ext cx="346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Avantaje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5041" y="2699872"/>
            <a:ext cx="6065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 </a:t>
            </a:r>
            <a:r>
              <a:rPr lang="ro-R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asemenea, noi punem accentul pe igienă. Se urmărește o interacțiune nimimă cu produsele și ambalajele acestora, totul desfășurându-se într-un mediu igienizat, iar scepticismul clienților de a consuma mâncare gătită de alte persoane este eliminat.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760194"/>
            <a:ext cx="2655845" cy="26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160" y="1175656"/>
            <a:ext cx="10647680" cy="256322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ro-RO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ro-RO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În </a:t>
            </a:r>
            <a:r>
              <a:rPr lang="ro-RO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acest moment, sectorul de delivery reprezintă 50% din piața de food service în </a:t>
            </a:r>
            <a:r>
              <a:rPr lang="ro-RO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Romania. Conform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Hospitality Culture 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Institute</a:t>
            </a:r>
            <a:r>
              <a:rPr lang="ro-RO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segmentul de Food&amp;Drinks va ajunge la o valoare de 20 de miliarde de lei în 2021 reprezentând o creștere semnificativă coparativ cu anul 2020</a:t>
            </a:r>
            <a:r>
              <a:rPr lang="ro-RO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Tazz by eMag a avut în anul 2020 o valoare totală a tranzacțiilor de patru ori mai mari decât în 2019, în timp ce Glovo preconizează o creștere de 40% în valoarea tranzacționată în aplicație în 2021.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ro-RO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346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Statistici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3733799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" y="1195705"/>
            <a:ext cx="1068324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Food 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Swipe își propune lansarea unor abonamente atât pentru clienții 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obișnuiți, cât 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și pentru segmentul business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o-RO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Astfel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clienții pot primi, în funcție de abonament, un numar de rețete pe fiecare săptamână la un preț fix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o-RO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Abonamentele 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se adresează 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restaurantelor </a:t>
            </a:r>
            <a:r>
              <a:rPr lang="ro-RO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 vor să își extindă oferta cu ajutorul rețetelor oferite de Food Swipe.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09897"/>
          </a:xfrm>
          <a:prstGeom prst="rect">
            <a:avLst/>
          </a:prstGeom>
          <a:solidFill>
            <a:srgbClr val="DA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9009382" y="3672840"/>
            <a:ext cx="6048103" cy="322215"/>
          </a:xfrm>
          <a:prstGeom prst="rect">
            <a:avLst/>
          </a:prstGeom>
          <a:solidFill>
            <a:srgbClr val="21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090" y="81782"/>
            <a:ext cx="471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Planuri de viitor</a:t>
            </a:r>
            <a:endParaRPr lang="en-US" sz="36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155123"/>
            <a:ext cx="2631440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569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Vasile</dc:creator>
  <cp:lastModifiedBy>Clara Vasile</cp:lastModifiedBy>
  <cp:revision>80</cp:revision>
  <dcterms:created xsi:type="dcterms:W3CDTF">2021-05-26T20:53:39Z</dcterms:created>
  <dcterms:modified xsi:type="dcterms:W3CDTF">2021-05-27T14:48:43Z</dcterms:modified>
</cp:coreProperties>
</file>